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1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9"/>
    <p:restoredTop sz="94582"/>
  </p:normalViewPr>
  <p:slideViewPr>
    <p:cSldViewPr snapToGrid="0">
      <p:cViewPr varScale="1">
        <p:scale>
          <a:sx n="38" d="100"/>
          <a:sy n="38" d="100"/>
        </p:scale>
        <p:origin x="3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224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I" dirty="0"/>
          </a:p>
        </p:txBody>
      </p:sp>
    </p:spTree>
    <p:extLst>
      <p:ext uri="{BB962C8B-B14F-4D97-AF65-F5344CB8AC3E}">
        <p14:creationId xmlns:p14="http://schemas.microsoft.com/office/powerpoint/2010/main" val="1587235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I" dirty="0"/>
          </a:p>
        </p:txBody>
      </p:sp>
    </p:spTree>
    <p:extLst>
      <p:ext uri="{BB962C8B-B14F-4D97-AF65-F5344CB8AC3E}">
        <p14:creationId xmlns:p14="http://schemas.microsoft.com/office/powerpoint/2010/main" val="3071592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I" dirty="0"/>
          </a:p>
        </p:txBody>
      </p:sp>
    </p:spTree>
    <p:extLst>
      <p:ext uri="{BB962C8B-B14F-4D97-AF65-F5344CB8AC3E}">
        <p14:creationId xmlns:p14="http://schemas.microsoft.com/office/powerpoint/2010/main" val="1023342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34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I" dirty="0"/>
          </a:p>
        </p:txBody>
      </p:sp>
    </p:spTree>
    <p:extLst>
      <p:ext uri="{BB962C8B-B14F-4D97-AF65-F5344CB8AC3E}">
        <p14:creationId xmlns:p14="http://schemas.microsoft.com/office/powerpoint/2010/main" val="2670720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I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995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 angle exterior view of a modern building facade covered with aluminum discs under a clear, blue sky"/>
          <p:cNvSpPr>
            <a:spLocks noGrp="1"/>
          </p:cNvSpPr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Low angle view of a modern, curved building under a cloudy sky"/>
          <p:cNvSpPr>
            <a:spLocks noGrp="1"/>
          </p:cNvSpPr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View from inside a modern white building with glass panels, looking up to a bright, partly cloudy sky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 angle view of the Azadi Tower in Tehran, Iran against a clear, bright sky"/>
          <p:cNvSpPr>
            <a:spLocks noGrp="1"/>
          </p:cNvSpPr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 stairs and a clear, blue sky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>
            <a:spLocks noGrp="1"/>
          </p:cNvSpPr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Small section of a modern shell bridge in Qingdao, Shandong, China with a partly cloudy sky above"/>
          <p:cNvSpPr>
            <a:spLocks noGrp="1"/>
          </p:cNvSpPr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anactuary.org/what-is-an-actuary/what-do-we-do/" TargetMode="External"/><Relationship Id="rId2" Type="http://schemas.openxmlformats.org/officeDocument/2006/relationships/hyperlink" Target="https://www.math.purdue.edu/academic/actuary/what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actuarialcareers.co.uk/profession-overview/actuarial-salaries-benefits-2022-hay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48342370292_7569db8410_o.jpg" descr="48342370292_7569db8410_o.jpg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5333" r="5333"/>
          <a:stretch>
            <a:fillRect/>
          </a:stretch>
        </p:blipFill>
        <p:spPr>
          <a:xfrm>
            <a:off x="2322285" y="890032"/>
            <a:ext cx="19050001" cy="10611430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</p:pic>
      <p:sp>
        <p:nvSpPr>
          <p:cNvPr id="153" name="PRESENTED BY GNALLA MARC-JOSIAS AND TOGBÉ JOSEPH"/>
          <p:cNvSpPr txBox="1">
            <a:spLocks noGrp="1"/>
          </p:cNvSpPr>
          <p:nvPr>
            <p:ph type="body" idx="22"/>
          </p:nvPr>
        </p:nvSpPr>
        <p:spPr>
          <a:xfrm>
            <a:off x="1207689" y="253053"/>
            <a:ext cx="21968622" cy="6369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rPr dirty="0"/>
              <a:t>PRESENTED BY </a:t>
            </a:r>
            <a:r>
              <a:rPr lang="fr-FR" dirty="0" smtClean="0"/>
              <a:t>GERARD KOUAME KRA</a:t>
            </a:r>
            <a:endParaRPr dirty="0"/>
          </a:p>
        </p:txBody>
      </p:sp>
      <p:sp>
        <p:nvSpPr>
          <p:cNvPr id="154" name="ROLE OF ACTUARIES IN INSURANCE SECTOR"/>
          <p:cNvSpPr txBox="1">
            <a:spLocks noGrp="1"/>
          </p:cNvSpPr>
          <p:nvPr>
            <p:ph type="body" sz="quarter" idx="1"/>
          </p:nvPr>
        </p:nvSpPr>
        <p:spPr>
          <a:xfrm>
            <a:off x="861784" y="11959164"/>
            <a:ext cx="21971001" cy="1503783"/>
          </a:xfrm>
          <a:prstGeom prst="rect">
            <a:avLst/>
          </a:prstGeom>
        </p:spPr>
        <p:txBody>
          <a:bodyPr/>
          <a:lstStyle/>
          <a:p>
            <a:r>
              <a:rPr dirty="0"/>
              <a:t>                    ROLE OF ACTUARIES IN INSURANCE SECTOR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IV- ROLE OF ACTUARIES IN INSURANCE S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FFFFFF"/>
                </a:solidFill>
              </a:rPr>
              <a:t>IV- ROLE OF ACTUARIES IN INSURANCE SECTOR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A1B68-B496-29EF-6246-2F45D4BB87AC}"/>
              </a:ext>
            </a:extLst>
          </p:cNvPr>
          <p:cNvSpPr txBox="1"/>
          <p:nvPr/>
        </p:nvSpPr>
        <p:spPr>
          <a:xfrm>
            <a:off x="268901" y="658111"/>
            <a:ext cx="23981664" cy="126598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09600" indent="-609600" algn="just">
              <a:buSzPct val="123000"/>
              <a:buChar char="•"/>
              <a:defRPr sz="4800" spc="-96">
                <a:solidFill>
                  <a:srgbClr val="FFFFFF"/>
                </a:solidFill>
              </a:defRPr>
            </a:pPr>
            <a:r>
              <a:rPr lang="en-US" dirty="0"/>
              <a:t>Analyze and manage risks</a:t>
            </a:r>
          </a:p>
          <a:p>
            <a:pPr marL="609600" indent="-609600" algn="just">
              <a:buSzPct val="123000"/>
              <a:defRPr sz="4800" spc="-96">
                <a:solidFill>
                  <a:srgbClr val="FFFFFF"/>
                </a:solidFill>
              </a:defRPr>
            </a:pPr>
            <a:endParaRPr lang="en-US" dirty="0"/>
          </a:p>
          <a:p>
            <a:pPr marL="609600" indent="-609600" algn="just">
              <a:buSzPct val="123000"/>
              <a:defRPr sz="4800" spc="-96">
                <a:solidFill>
                  <a:srgbClr val="FFFFFF"/>
                </a:solidFill>
              </a:defRPr>
            </a:pPr>
            <a:endParaRPr lang="en-US" dirty="0"/>
          </a:p>
          <a:p>
            <a:pPr marL="685800" indent="-685800" algn="just">
              <a:buSzPct val="123000"/>
              <a:buFont typeface="Arial" panose="020B0604020202020204" pitchFamily="34" charset="0"/>
              <a:buChar char="•"/>
              <a:defRPr sz="4800" spc="-96">
                <a:solidFill>
                  <a:srgbClr val="FFFFFF"/>
                </a:solidFill>
              </a:defRPr>
            </a:pPr>
            <a:r>
              <a:rPr lang="en-US" dirty="0"/>
              <a:t> Assess the probability and potential impact of events such as accidents, natural disasters, or changes in mortality rates to determine appropriate insurance premiums and reserves.</a:t>
            </a:r>
          </a:p>
          <a:p>
            <a:pPr marL="609600" indent="-609600" algn="just">
              <a:buSzPct val="123000"/>
              <a:defRPr sz="4800" spc="-96">
                <a:solidFill>
                  <a:srgbClr val="FFFFFF"/>
                </a:solidFill>
              </a:defRPr>
            </a:pPr>
            <a:endParaRPr lang="en-US" dirty="0"/>
          </a:p>
          <a:p>
            <a:pPr marL="609600" indent="-609600" algn="just">
              <a:buSzPct val="123000"/>
              <a:defRPr sz="4800" spc="-96">
                <a:solidFill>
                  <a:srgbClr val="FFFFFF"/>
                </a:solidFill>
              </a:defRPr>
            </a:pPr>
            <a:endParaRPr lang="en-US" dirty="0"/>
          </a:p>
          <a:p>
            <a:pPr marL="685800" indent="-685800" algn="just">
              <a:buSzPct val="123000"/>
              <a:buFont typeface="Arial" panose="020B0604020202020204" pitchFamily="34" charset="0"/>
              <a:buChar char="•"/>
              <a:defRPr sz="4800" spc="-96">
                <a:solidFill>
                  <a:srgbClr val="FFFFFF"/>
                </a:solidFill>
              </a:defRPr>
            </a:pPr>
            <a:r>
              <a:rPr lang="en-US" dirty="0"/>
              <a:t>Help insurance companies maintain financial stability by ensuring that premiums are set at an adequate level to cover potential claims</a:t>
            </a:r>
          </a:p>
          <a:p>
            <a:pPr marL="609600" indent="-609600" algn="just">
              <a:buSzPct val="123000"/>
              <a:defRPr sz="4800" spc="-96">
                <a:solidFill>
                  <a:srgbClr val="FFFFFF"/>
                </a:solidFill>
              </a:defRPr>
            </a:pPr>
            <a:endParaRPr lang="en-US" dirty="0"/>
          </a:p>
          <a:p>
            <a:pPr marL="609600" indent="-609600" algn="just">
              <a:buSzPct val="123000"/>
              <a:defRPr sz="4800" spc="-96">
                <a:solidFill>
                  <a:srgbClr val="FFFFFF"/>
                </a:solidFill>
              </a:defRPr>
            </a:pPr>
            <a:endParaRPr lang="en-US" dirty="0"/>
          </a:p>
          <a:p>
            <a:pPr marL="685800" indent="-685800" algn="just">
              <a:buSzPct val="123000"/>
              <a:buFont typeface="Arial" panose="020B0604020202020204" pitchFamily="34" charset="0"/>
              <a:buChar char="•"/>
              <a:defRPr sz="4800" spc="-96">
                <a:solidFill>
                  <a:srgbClr val="FFFFFF"/>
                </a:solidFill>
              </a:defRPr>
            </a:pPr>
            <a:r>
              <a:rPr lang="en-US" dirty="0"/>
              <a:t>Contribute to the development of new insurance products, the evaluation of investment strategies, and the compliance with regulatory requirements</a:t>
            </a:r>
          </a:p>
          <a:p>
            <a:pPr marL="609600" indent="-609600" algn="just">
              <a:buSzPct val="123000"/>
              <a:defRPr sz="4800" spc="-96">
                <a:solidFill>
                  <a:srgbClr val="FFFFFF"/>
                </a:solidFill>
              </a:defRPr>
            </a:pPr>
            <a:endParaRPr lang="en-US" dirty="0"/>
          </a:p>
          <a:p>
            <a:pPr marL="609600" indent="-609600" algn="just">
              <a:buSzPct val="123000"/>
              <a:defRPr sz="4800" spc="-96">
                <a:solidFill>
                  <a:srgbClr val="FFFFFF"/>
                </a:solidFill>
              </a:defRPr>
            </a:pPr>
            <a:endParaRPr lang="en-US" dirty="0"/>
          </a:p>
          <a:p>
            <a:pPr marL="685800" indent="-685800" algn="just">
              <a:buSzPct val="123000"/>
              <a:buFont typeface="Arial" panose="020B0604020202020204" pitchFamily="34" charset="0"/>
              <a:buChar char="•"/>
              <a:defRPr sz="4800" spc="-96">
                <a:solidFill>
                  <a:srgbClr val="FFFFFF"/>
                </a:solidFill>
              </a:defRPr>
            </a:pPr>
            <a:r>
              <a:rPr lang="en-US" dirty="0"/>
              <a:t>Internal modeling, including stochastic asset-liability modeling </a:t>
            </a:r>
            <a:endParaRPr kumimoji="0" lang="en-CI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hecker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III-DIFFERENT TYPES OF ACTUARIES"/>
          <p:cNvSpPr txBox="1">
            <a:spLocks noGrp="1"/>
          </p:cNvSpPr>
          <p:nvPr>
            <p:ph type="title"/>
          </p:nvPr>
        </p:nvSpPr>
        <p:spPr>
          <a:xfrm>
            <a:off x="1602314" y="977900"/>
            <a:ext cx="19062704" cy="428836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fr-FR" dirty="0" smtClean="0"/>
              <a:t>CONCLUSION</a:t>
            </a:r>
            <a:endParaRPr dirty="0"/>
          </a:p>
        </p:txBody>
      </p:sp>
      <p:sp>
        <p:nvSpPr>
          <p:cNvPr id="2" name="Rectangle à coins arrondis 1"/>
          <p:cNvSpPr/>
          <p:nvPr/>
        </p:nvSpPr>
        <p:spPr>
          <a:xfrm>
            <a:off x="2201333" y="3589867"/>
            <a:ext cx="17864667" cy="8348133"/>
          </a:xfrm>
          <a:prstGeom prst="round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6906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ircl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1029" y="825500"/>
            <a:ext cx="21971004" cy="2899833"/>
          </a:xfrm>
        </p:spPr>
        <p:txBody>
          <a:bodyPr/>
          <a:lstStyle/>
          <a:p>
            <a:pPr algn="ctr"/>
            <a:r>
              <a:rPr lang="fr-FR" dirty="0" err="1" smtClean="0"/>
              <a:t>References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1071029" y="3725333"/>
            <a:ext cx="21602704" cy="3382486"/>
          </a:xfrm>
          <a:prstGeom prst="round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457200" indent="-457200" algn="l" defTabSz="825500">
              <a:buFont typeface="Arial" panose="020B0604020202020204" pitchFamily="34" charset="0"/>
              <a:buChar char="•"/>
            </a:pPr>
            <a:r>
              <a:rPr lang="fr-FR" sz="48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  <a:hlinkClick r:id="rId2"/>
              </a:rPr>
              <a:t>https://</a:t>
            </a:r>
            <a:r>
              <a:rPr lang="fr-FR" sz="4800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  <a:hlinkClick r:id="rId2"/>
              </a:rPr>
              <a:t>www.math.purdue.edu/academic/actuary/what.html</a:t>
            </a:r>
            <a:endParaRPr lang="fr-FR" sz="4800" dirty="0" smtClea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457200" indent="-457200" algn="l" defTabSz="825500">
              <a:buFont typeface="Arial" panose="020B0604020202020204" pitchFamily="34" charset="0"/>
              <a:buChar char="•"/>
            </a:pPr>
            <a:r>
              <a:rPr lang="fr-FR" sz="48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  <a:hlinkClick r:id="rId3"/>
              </a:rPr>
              <a:t>https://www.beanactuary.org/what-is-an-actuary/what-do-we-do</a:t>
            </a:r>
            <a:r>
              <a:rPr lang="fr-FR" sz="4800" dirty="0" smtClea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  <a:hlinkClick r:id="rId3"/>
              </a:rPr>
              <a:t>/</a:t>
            </a:r>
            <a:endParaRPr lang="fr-FR" sz="4800" dirty="0" smtClea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457200" indent="-457200" algn="l" defTabSz="825500">
              <a:buFont typeface="Arial" panose="020B0604020202020204" pitchFamily="34" charset="0"/>
              <a:buChar char="•"/>
            </a:pPr>
            <a:r>
              <a:rPr lang="fr-FR" sz="4800" dirty="0" err="1"/>
              <a:t>Actuarial</a:t>
            </a:r>
            <a:r>
              <a:rPr lang="fr-FR" sz="4800" dirty="0"/>
              <a:t> </a:t>
            </a:r>
            <a:r>
              <a:rPr lang="fr-FR" sz="4800" dirty="0" err="1"/>
              <a:t>Careers</a:t>
            </a:r>
            <a:r>
              <a:rPr lang="fr-FR" sz="4800" dirty="0"/>
              <a:t> (2022). </a:t>
            </a:r>
            <a:r>
              <a:rPr lang="fr-FR" sz="4800" u="sng" dirty="0">
                <a:hlinkClick r:id="rId4"/>
              </a:rPr>
              <a:t>"</a:t>
            </a:r>
            <a:r>
              <a:rPr lang="fr-FR" sz="4800" u="sng" dirty="0" err="1">
                <a:hlinkClick r:id="rId4"/>
              </a:rPr>
              <a:t>Actuarial</a:t>
            </a:r>
            <a:r>
              <a:rPr lang="fr-FR" sz="4800" u="sng" dirty="0">
                <a:hlinkClick r:id="rId4"/>
              </a:rPr>
              <a:t> Salaries &amp; </a:t>
            </a:r>
            <a:r>
              <a:rPr lang="fr-FR" sz="4800" u="sng" dirty="0" err="1">
                <a:hlinkClick r:id="rId4"/>
              </a:rPr>
              <a:t>Benefits</a:t>
            </a:r>
            <a:r>
              <a:rPr lang="fr-FR" sz="4800" u="sng" dirty="0">
                <a:hlinkClick r:id="rId4"/>
              </a:rPr>
              <a:t> 2022 – Hays"</a:t>
            </a:r>
            <a:endParaRPr lang="fr-FR" sz="4800" dirty="0" smtClea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457200" indent="-457200" defTabSz="825500">
              <a:buFont typeface="Arial" panose="020B0604020202020204" pitchFamily="34" charset="0"/>
              <a:buChar char="•"/>
            </a:pPr>
            <a:endParaRPr kumimoji="0" lang="fr-FR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3452405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resentation Pl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Presentation Plan</a:t>
            </a:r>
          </a:p>
        </p:txBody>
      </p:sp>
      <p:sp>
        <p:nvSpPr>
          <p:cNvPr id="157" name="I- WHAT IS ACTUARIAL SCIENCE ?…"/>
          <p:cNvSpPr txBox="1">
            <a:spLocks noGrp="1"/>
          </p:cNvSpPr>
          <p:nvPr>
            <p:ph type="body" idx="1"/>
          </p:nvPr>
        </p:nvSpPr>
        <p:spPr>
          <a:xfrm>
            <a:off x="1206500" y="2895600"/>
            <a:ext cx="21971000" cy="102108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buNone/>
              <a:defRPr>
                <a:solidFill>
                  <a:srgbClr val="FFFFFF"/>
                </a:solidFill>
              </a:defRPr>
            </a:pPr>
            <a:r>
              <a:rPr lang="fr-FR" dirty="0" smtClean="0"/>
              <a:t>                            INTRODUCTION</a:t>
            </a:r>
          </a:p>
          <a:p>
            <a:pPr marL="0" indent="0">
              <a:buNone/>
              <a:defRPr>
                <a:solidFill>
                  <a:srgbClr val="FFFFFF"/>
                </a:solidFill>
              </a:defRPr>
            </a:pPr>
            <a:endParaRPr lang="fr-FR" dirty="0" smtClean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 smtClean="0"/>
              <a:t>I- </a:t>
            </a:r>
            <a:r>
              <a:rPr dirty="0"/>
              <a:t>WHAT IS ACTUARIAL SCIENCE ?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II-</a:t>
            </a:r>
            <a:r>
              <a:rPr lang="fr-FR" dirty="0"/>
              <a:t> QUALIFICATION REQUIRED TO BE AN </a:t>
            </a:r>
            <a:r>
              <a:rPr lang="fr-FR" dirty="0" smtClean="0"/>
              <a:t>ACTUARY</a:t>
            </a:r>
            <a:endParaRPr lang="fr-FR" dirty="0"/>
          </a:p>
          <a:p>
            <a:pPr>
              <a:defRPr>
                <a:solidFill>
                  <a:srgbClr val="FFFFFF"/>
                </a:solidFill>
              </a:defRPr>
            </a:pPr>
            <a:endParaRPr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 smtClean="0"/>
              <a:t>III-</a:t>
            </a:r>
            <a:r>
              <a:rPr lang="fr-FR" dirty="0" smtClean="0"/>
              <a:t> </a:t>
            </a:r>
            <a:r>
              <a:rPr lang="fr-FR" dirty="0" smtClean="0"/>
              <a:t>WHAT ARE THE </a:t>
            </a:r>
            <a:r>
              <a:rPr lang="en-US" dirty="0" smtClean="0">
                <a:sym typeface="Helvetica Neue Medium"/>
              </a:rPr>
              <a:t>ADVANTAGES OF BEING </a:t>
            </a:r>
            <a:r>
              <a:rPr lang="en-US" dirty="0" smtClean="0">
                <a:sym typeface="Helvetica Neue Medium"/>
              </a:rPr>
              <a:t>AN </a:t>
            </a:r>
            <a:r>
              <a:rPr lang="en-US" dirty="0" smtClean="0">
                <a:sym typeface="Helvetica Neue Medium"/>
              </a:rPr>
              <a:t>ACTUARY?</a:t>
            </a:r>
          </a:p>
          <a:p>
            <a:pPr marL="0" indent="0">
              <a:buNone/>
              <a:defRPr>
                <a:solidFill>
                  <a:srgbClr val="FFFFFF"/>
                </a:solidFill>
              </a:defRPr>
            </a:pPr>
            <a:endParaRPr lang="fr-FR" dirty="0" smtClean="0"/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 smtClean="0"/>
              <a:t>IV- </a:t>
            </a:r>
            <a:r>
              <a:rPr dirty="0"/>
              <a:t>ROLE OF ACTUARIES IN ISURANCE </a:t>
            </a:r>
            <a:r>
              <a:rPr dirty="0" smtClean="0"/>
              <a:t>SECTOR</a:t>
            </a:r>
            <a:endParaRPr lang="fr-FR" dirty="0" smtClean="0"/>
          </a:p>
          <a:p>
            <a:pPr marL="0" indent="0">
              <a:buNone/>
              <a:defRPr>
                <a:solidFill>
                  <a:srgbClr val="FFFFFF"/>
                </a:solidFill>
              </a:defRPr>
            </a:pPr>
            <a:r>
              <a:rPr lang="fr-FR" dirty="0" smtClean="0"/>
              <a:t>                           CONCLUSION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med" advClick="1" p14:dur="1000">
        <p:wipe dir="l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I- WHAT IS ACTUARIAL SCIENCE ?"/>
          <p:cNvSpPr txBox="1">
            <a:spLocks noGrp="1"/>
          </p:cNvSpPr>
          <p:nvPr>
            <p:ph type="ctrTitle"/>
          </p:nvPr>
        </p:nvSpPr>
        <p:spPr>
          <a:xfrm>
            <a:off x="1206498" y="3990975"/>
            <a:ext cx="21971004" cy="4648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INTRODUCTION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985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I- WHAT IS ACTUARIAL SCIENCE ?"/>
          <p:cNvSpPr txBox="1">
            <a:spLocks noGrp="1"/>
          </p:cNvSpPr>
          <p:nvPr>
            <p:ph type="ctr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I- WHAT IS ACTUARIAL SCIENCE 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B91D3E-D7E0-16F9-8F58-0EFD2F67FF3E}"/>
              </a:ext>
            </a:extLst>
          </p:cNvPr>
          <p:cNvSpPr txBox="1"/>
          <p:nvPr/>
        </p:nvSpPr>
        <p:spPr>
          <a:xfrm>
            <a:off x="1694688" y="1380346"/>
            <a:ext cx="20994624" cy="97134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 spc="0">
                <a:solidFill>
                  <a:srgbClr val="FFFFFF"/>
                </a:solidFill>
              </a:defRPr>
            </a:pPr>
            <a:r>
              <a:rPr lang="en-US" b="1" u="sng" dirty="0"/>
              <a:t>An </a:t>
            </a:r>
            <a:r>
              <a:rPr lang="en-US" b="1" u="sng" dirty="0" smtClean="0"/>
              <a:t>Actuary</a:t>
            </a:r>
            <a:r>
              <a:rPr lang="en-US" dirty="0" smtClean="0"/>
              <a:t>: </a:t>
            </a:r>
            <a:r>
              <a:rPr lang="en-US" dirty="0"/>
              <a:t>is a problem solver and strategic thinker who use his mathematical skills to help measure the probability and risk of future events in different sectors.</a:t>
            </a:r>
          </a:p>
          <a:p>
            <a:pPr marL="609600" indent="-609600" algn="just">
              <a:lnSpc>
                <a:spcPct val="90000"/>
              </a:lnSpc>
              <a:spcBef>
                <a:spcPts val="4500"/>
              </a:spcBef>
              <a:buSzPct val="123000"/>
              <a:defRPr sz="4800" b="0" spc="0">
                <a:solidFill>
                  <a:srgbClr val="FFFFFF"/>
                </a:solidFill>
              </a:defRPr>
            </a:pPr>
            <a:endParaRPr lang="en-US" dirty="0"/>
          </a:p>
          <a:p>
            <a:pPr marL="685800" indent="-685800" algn="just">
              <a:lnSpc>
                <a:spcPct val="90000"/>
              </a:lnSpc>
              <a:spcBef>
                <a:spcPts val="4500"/>
              </a:spcBef>
              <a:buSzPct val="123000"/>
              <a:buFont typeface="Arial" panose="020B0604020202020204" pitchFamily="34" charset="0"/>
              <a:buChar char="•"/>
              <a:defRPr sz="4800" b="0" u="sng" spc="0">
                <a:solidFill>
                  <a:srgbClr val="FFFFFF"/>
                </a:solidFill>
              </a:defRPr>
            </a:pPr>
            <a:r>
              <a:rPr lang="en-US" b="1" dirty="0"/>
              <a:t>Insurance</a:t>
            </a:r>
            <a:r>
              <a:rPr lang="en-US" u="none" dirty="0"/>
              <a:t> : Insurance is a legal contract between a person and an insurance business in which the insurer promises to provide financial protection (Sum guaranteed) against unforeseen events for a certain price (premium). </a:t>
            </a:r>
          </a:p>
          <a:p>
            <a:pPr algn="just">
              <a:lnSpc>
                <a:spcPct val="90000"/>
              </a:lnSpc>
              <a:spcBef>
                <a:spcPts val="4500"/>
              </a:spcBef>
              <a:buSzPct val="123000"/>
              <a:defRPr sz="4800" b="0" spc="0">
                <a:solidFill>
                  <a:srgbClr val="FFFFFF"/>
                </a:solidFill>
              </a:defRPr>
            </a:pPr>
            <a:endParaRPr lang="en-US" dirty="0"/>
          </a:p>
          <a:p>
            <a:pPr marL="685800" indent="-685800" algn="just">
              <a:lnSpc>
                <a:spcPct val="90000"/>
              </a:lnSpc>
              <a:spcBef>
                <a:spcPts val="4500"/>
              </a:spcBef>
              <a:buSzPct val="123000"/>
              <a:buFont typeface="Arial" panose="020B0604020202020204" pitchFamily="34" charset="0"/>
              <a:buChar char="•"/>
              <a:defRPr sz="4800" b="0" spc="0">
                <a:solidFill>
                  <a:srgbClr val="FFFFFF"/>
                </a:solidFill>
              </a:defRPr>
            </a:pPr>
            <a:r>
              <a:rPr lang="en-US" b="1" u="sng" dirty="0"/>
              <a:t>Risks</a:t>
            </a:r>
            <a:r>
              <a:rPr lang="en-US" dirty="0"/>
              <a:t> : Risk is the chance that an undesirable event will occur. Risk is also an opportunity in some cases.</a:t>
            </a:r>
            <a:endParaRPr lang="en-CI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II-WHAT IT TAKES TO BECOME AN ACTUARY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b="1" dirty="0"/>
              <a:t>II-</a:t>
            </a:r>
            <a:r>
              <a:rPr lang="fr-FR" b="1" dirty="0"/>
              <a:t>QUALIFICATION REQUIRED </a:t>
            </a:r>
            <a:r>
              <a:rPr b="1" dirty="0"/>
              <a:t>TO BE AN ACTUARY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ircl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EA4220-10F1-E1B4-A7B8-1952DFEA98AF}"/>
              </a:ext>
            </a:extLst>
          </p:cNvPr>
          <p:cNvSpPr txBox="1"/>
          <p:nvPr/>
        </p:nvSpPr>
        <p:spPr>
          <a:xfrm>
            <a:off x="2614497" y="2148862"/>
            <a:ext cx="19473344" cy="7489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just">
              <a:defRPr sz="4800" spc="-96">
                <a:solidFill>
                  <a:srgbClr val="FFFFFF"/>
                </a:solidFill>
              </a:defRPr>
            </a:pPr>
            <a:r>
              <a:rPr lang="fr-FR" sz="4800" b="1" dirty="0" err="1"/>
              <a:t>Actuaries</a:t>
            </a:r>
            <a:r>
              <a:rPr lang="fr-FR" sz="4800" b="1" dirty="0"/>
              <a:t> are experts in</a:t>
            </a:r>
            <a:r>
              <a:rPr lang="fr-FR" sz="4800" b="1" dirty="0" smtClean="0"/>
              <a:t>:</a:t>
            </a:r>
          </a:p>
          <a:p>
            <a:pPr algn="just">
              <a:defRPr sz="4800" spc="-96">
                <a:solidFill>
                  <a:srgbClr val="FFFFFF"/>
                </a:solidFill>
              </a:defRPr>
            </a:pPr>
            <a:endParaRPr lang="fr-FR" sz="4800" b="1" dirty="0" smtClean="0"/>
          </a:p>
          <a:p>
            <a:pPr marL="685800" indent="-685800" algn="just">
              <a:buFont typeface="Arial" panose="020B0604020202020204" pitchFamily="34" charset="0"/>
              <a:buChar char="•"/>
              <a:defRPr sz="4800" spc="-96">
                <a:solidFill>
                  <a:srgbClr val="FFFFFF"/>
                </a:solidFill>
              </a:defRPr>
            </a:pPr>
            <a:r>
              <a:rPr lang="en-US" sz="4800" dirty="0"/>
              <a:t>Evaluating the likelihood of future events—using </a:t>
            </a:r>
            <a:r>
              <a:rPr lang="en-US" sz="4800" dirty="0" smtClean="0"/>
              <a:t>numbers.</a:t>
            </a:r>
            <a:endParaRPr lang="en-US" sz="4800" dirty="0" smtClean="0"/>
          </a:p>
          <a:p>
            <a:pPr marL="685800" indent="-685800" algn="just">
              <a:buFont typeface="Arial" panose="020B0604020202020204" pitchFamily="34" charset="0"/>
              <a:buChar char="•"/>
              <a:defRPr sz="4800" spc="-96">
                <a:solidFill>
                  <a:srgbClr val="FFFFFF"/>
                </a:solidFill>
              </a:defRPr>
            </a:pPr>
            <a:endParaRPr lang="en-US" sz="4800" dirty="0"/>
          </a:p>
          <a:p>
            <a:pPr algn="just">
              <a:defRPr sz="4800" spc="-96">
                <a:solidFill>
                  <a:srgbClr val="FFFFFF"/>
                </a:solidFill>
              </a:defRPr>
            </a:pPr>
            <a:endParaRPr lang="en-US" sz="4800" dirty="0"/>
          </a:p>
          <a:p>
            <a:pPr marL="685800" indent="-685800" algn="just">
              <a:buFont typeface="Arial" panose="020B0604020202020204" pitchFamily="34" charset="0"/>
              <a:buChar char="•"/>
              <a:defRPr sz="4800" spc="-96">
                <a:solidFill>
                  <a:srgbClr val="FFFFFF"/>
                </a:solidFill>
              </a:defRPr>
            </a:pPr>
            <a:r>
              <a:rPr lang="en-US" sz="4800" dirty="0"/>
              <a:t>Designing creative ways to reduce the likelihood of undesirable events</a:t>
            </a:r>
            <a:r>
              <a:rPr lang="en-US" sz="4800" dirty="0" smtClean="0"/>
              <a:t>.</a:t>
            </a:r>
          </a:p>
          <a:p>
            <a:pPr marL="685800" indent="-685800" algn="just">
              <a:buFont typeface="Arial" panose="020B0604020202020204" pitchFamily="34" charset="0"/>
              <a:buChar char="•"/>
              <a:defRPr sz="4800" spc="-96">
                <a:solidFill>
                  <a:srgbClr val="FFFFFF"/>
                </a:solidFill>
              </a:defRPr>
            </a:pPr>
            <a:endParaRPr lang="en-US" sz="4800" dirty="0"/>
          </a:p>
          <a:p>
            <a:pPr algn="just">
              <a:defRPr sz="4800" spc="-96">
                <a:solidFill>
                  <a:srgbClr val="FFFFFF"/>
                </a:solidFill>
              </a:defRPr>
            </a:pPr>
            <a:endParaRPr lang="en-US" sz="4800" dirty="0"/>
          </a:p>
          <a:p>
            <a:pPr marL="685800" indent="-685800" algn="just">
              <a:buFont typeface="Arial" panose="020B0604020202020204" pitchFamily="34" charset="0"/>
              <a:buChar char="•"/>
              <a:defRPr sz="4800" spc="-96">
                <a:solidFill>
                  <a:srgbClr val="FFFFFF"/>
                </a:solidFill>
              </a:defRPr>
            </a:pPr>
            <a:r>
              <a:rPr lang="en-US" sz="4800" dirty="0"/>
              <a:t>Decreasing the impact of undesirable events that do occur</a:t>
            </a:r>
            <a:r>
              <a:rPr lang="en-US" sz="4800" dirty="0" smtClean="0"/>
              <a:t>.</a:t>
            </a:r>
            <a:endParaRPr lang="fr-FR" sz="4800" b="1" dirty="0"/>
          </a:p>
          <a:p>
            <a:pPr algn="just">
              <a:defRPr sz="4800" spc="-96">
                <a:solidFill>
                  <a:srgbClr val="FFFFFF"/>
                </a:solidFill>
              </a:defRPr>
            </a:pP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 dir="r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III-DIFFERENT TYPES OF ACTUARIES"/>
          <p:cNvSpPr txBox="1">
            <a:spLocks noGrp="1"/>
          </p:cNvSpPr>
          <p:nvPr>
            <p:ph type="title"/>
          </p:nvPr>
        </p:nvSpPr>
        <p:spPr>
          <a:xfrm>
            <a:off x="762000" y="2150533"/>
            <a:ext cx="22415500" cy="703156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 algn="ctr"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0600" dirty="0" smtClean="0">
                <a:sym typeface="Helvetica Neue Medium"/>
              </a:rPr>
              <a:t>III- </a:t>
            </a:r>
            <a:r>
              <a:rPr lang="fr-FR" sz="10600" dirty="0"/>
              <a:t>WHAT ARE THE </a:t>
            </a:r>
            <a:r>
              <a:rPr lang="en-US" sz="10600" dirty="0">
                <a:sym typeface="Helvetica Neue Medium"/>
              </a:rPr>
              <a:t>ADVANTAGES OF BEING AN ACTUARY?</a:t>
            </a:r>
            <a:r>
              <a:rPr lang="en-US" sz="10600" dirty="0">
                <a:sym typeface="Helvetica Neue Medium"/>
              </a:rPr>
              <a:t/>
            </a:r>
            <a:br>
              <a:rPr lang="en-US" sz="10600" dirty="0">
                <a:sym typeface="Helvetica Neue Medium"/>
              </a:rPr>
            </a:b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ircl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4EB00-216D-90D1-D524-681DEE6FE922}"/>
              </a:ext>
            </a:extLst>
          </p:cNvPr>
          <p:cNvSpPr txBox="1"/>
          <p:nvPr/>
        </p:nvSpPr>
        <p:spPr>
          <a:xfrm>
            <a:off x="845311" y="1501356"/>
            <a:ext cx="22146769" cy="105594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 defTabSz="2218888">
              <a:defRPr sz="4368" spc="-87">
                <a:solidFill>
                  <a:srgbClr val="FFFFFF"/>
                </a:solidFill>
              </a:defRPr>
            </a:pPr>
            <a:r>
              <a:rPr lang="en-US" sz="4368" dirty="0"/>
              <a:t>Most actuaries love being an actuary because it allows them to use their talents and have a meaningful positive impact. </a:t>
            </a:r>
            <a:endParaRPr lang="en-US" sz="4368" dirty="0" smtClean="0"/>
          </a:p>
          <a:p>
            <a:pPr algn="just" defTabSz="2218888">
              <a:defRPr sz="4368" spc="-87">
                <a:solidFill>
                  <a:srgbClr val="FFFFFF"/>
                </a:solidFill>
              </a:defRPr>
            </a:pPr>
            <a:r>
              <a:rPr lang="en-US" sz="4368" dirty="0" smtClean="0"/>
              <a:t>But </a:t>
            </a:r>
            <a:r>
              <a:rPr lang="en-US" sz="4368" dirty="0"/>
              <a:t>there are so many other great reasons to consider a career as an actuary</a:t>
            </a:r>
            <a:r>
              <a:rPr lang="en-US" sz="4368" dirty="0" smtClean="0"/>
              <a:t>:</a:t>
            </a:r>
          </a:p>
          <a:p>
            <a:pPr algn="just" defTabSz="2218888">
              <a:defRPr sz="4368" spc="-87">
                <a:solidFill>
                  <a:srgbClr val="FFFFFF"/>
                </a:solidFill>
              </a:defRPr>
            </a:pPr>
            <a:endParaRPr lang="en-US" sz="4368" dirty="0" smtClean="0"/>
          </a:p>
          <a:p>
            <a:pPr algn="just" defTabSz="2218888">
              <a:defRPr sz="4368" spc="-87">
                <a:solidFill>
                  <a:srgbClr val="FFFFFF"/>
                </a:solidFill>
              </a:defRPr>
            </a:pPr>
            <a:endParaRPr lang="en-US" sz="4368" dirty="0"/>
          </a:p>
          <a:p>
            <a:pPr marL="571500" indent="-571500" algn="just" defTabSz="2218888">
              <a:buFont typeface="Arial" panose="020B0604020202020204" pitchFamily="34" charset="0"/>
              <a:buChar char="•"/>
              <a:defRPr sz="4368" spc="-87">
                <a:solidFill>
                  <a:srgbClr val="FFFFFF"/>
                </a:solidFill>
              </a:defRPr>
            </a:pPr>
            <a:r>
              <a:rPr lang="en-US" sz="4368" b="1" dirty="0" smtClean="0">
                <a:solidFill>
                  <a:schemeClr val="accent3">
                    <a:lumMod val="75000"/>
                  </a:schemeClr>
                </a:solidFill>
              </a:rPr>
              <a:t>Top-Ranked.</a:t>
            </a:r>
            <a:r>
              <a:rPr lang="en-US" sz="4368" dirty="0"/>
              <a:t> Actuary has consistently been rated one of the top jobs in the United </a:t>
            </a:r>
            <a:r>
              <a:rPr lang="en-US" sz="4368" dirty="0" smtClean="0"/>
              <a:t>States </a:t>
            </a:r>
            <a:r>
              <a:rPr lang="en-US" sz="4400" dirty="0"/>
              <a:t>with </a:t>
            </a:r>
            <a:r>
              <a:rPr lang="fr-FR" sz="4368" dirty="0"/>
              <a:t>the </a:t>
            </a:r>
            <a:r>
              <a:rPr lang="fr-FR" sz="4368" dirty="0" err="1" smtClean="0"/>
              <a:t>median</a:t>
            </a:r>
            <a:r>
              <a:rPr lang="fr-FR" sz="4368" dirty="0" smtClean="0"/>
              <a:t> </a:t>
            </a:r>
            <a:r>
              <a:rPr lang="fr-FR" sz="4368" dirty="0" err="1"/>
              <a:t>annual</a:t>
            </a:r>
            <a:r>
              <a:rPr lang="fr-FR" sz="4368" dirty="0"/>
              <a:t> </a:t>
            </a:r>
            <a:r>
              <a:rPr lang="fr-FR" sz="4368" dirty="0" err="1"/>
              <a:t>pay</a:t>
            </a:r>
            <a:r>
              <a:rPr lang="en-US" sz="4400" dirty="0" smtClean="0"/>
              <a:t> which is $113,990</a:t>
            </a:r>
            <a:r>
              <a:rPr lang="en-US" sz="4368" dirty="0" smtClean="0"/>
              <a:t>.</a:t>
            </a:r>
          </a:p>
          <a:p>
            <a:pPr algn="just" defTabSz="2218888">
              <a:defRPr sz="4368" spc="-87">
                <a:solidFill>
                  <a:srgbClr val="FFFFFF"/>
                </a:solidFill>
              </a:defRPr>
            </a:pPr>
            <a:endParaRPr lang="en-US" sz="4368" dirty="0"/>
          </a:p>
          <a:p>
            <a:pPr marL="571500" indent="-571500" algn="just" defTabSz="2218888">
              <a:buFont typeface="Arial" panose="020B0604020202020204" pitchFamily="34" charset="0"/>
              <a:buChar char="•"/>
              <a:defRPr sz="4368" spc="-87">
                <a:solidFill>
                  <a:srgbClr val="FFFFFF"/>
                </a:solidFill>
              </a:defRPr>
            </a:pPr>
            <a:r>
              <a:rPr lang="en-US" sz="4368" b="1" dirty="0">
                <a:solidFill>
                  <a:schemeClr val="accent3">
                    <a:lumMod val="75000"/>
                  </a:schemeClr>
                </a:solidFill>
              </a:rPr>
              <a:t>Head start.</a:t>
            </a:r>
            <a:r>
              <a:rPr lang="en-US" sz="4368" dirty="0"/>
              <a:t> Actuaries earn great starting </a:t>
            </a:r>
            <a:r>
              <a:rPr lang="en-US" sz="4368" dirty="0" smtClean="0"/>
              <a:t>salaries</a:t>
            </a:r>
            <a:r>
              <a:rPr lang="en-US" sz="4368" dirty="0"/>
              <a:t> </a:t>
            </a:r>
            <a:r>
              <a:rPr lang="en-US" sz="4368" dirty="0" smtClean="0"/>
              <a:t>that </a:t>
            </a:r>
            <a:r>
              <a:rPr lang="en-US" sz="4368" dirty="0"/>
              <a:t>can double within the first five </a:t>
            </a:r>
            <a:r>
              <a:rPr lang="en-US" sz="4368" dirty="0" smtClean="0"/>
              <a:t>years.</a:t>
            </a:r>
          </a:p>
          <a:p>
            <a:pPr algn="just" defTabSz="2218888">
              <a:defRPr sz="4368" spc="-87">
                <a:solidFill>
                  <a:srgbClr val="FFFFFF"/>
                </a:solidFill>
              </a:defRPr>
            </a:pPr>
            <a:endParaRPr lang="en-US" sz="4368" b="1" dirty="0"/>
          </a:p>
          <a:p>
            <a:pPr marL="571500" indent="-571500" algn="just" defTabSz="2218888">
              <a:buFont typeface="Arial" panose="020B0604020202020204" pitchFamily="34" charset="0"/>
              <a:buChar char="•"/>
              <a:defRPr sz="4368" spc="-87">
                <a:solidFill>
                  <a:srgbClr val="FFFFFF"/>
                </a:solidFill>
              </a:defRPr>
            </a:pPr>
            <a:r>
              <a:rPr lang="en-US" sz="4368" b="1" dirty="0" smtClean="0">
                <a:solidFill>
                  <a:schemeClr val="accent3">
                    <a:lumMod val="75000"/>
                  </a:schemeClr>
                </a:solidFill>
              </a:rPr>
              <a:t>Job </a:t>
            </a:r>
            <a:r>
              <a:rPr lang="en-US" sz="4368" b="1" dirty="0">
                <a:solidFill>
                  <a:schemeClr val="accent3">
                    <a:lumMod val="75000"/>
                  </a:schemeClr>
                </a:solidFill>
              </a:rPr>
              <a:t>security.</a:t>
            </a:r>
            <a:r>
              <a:rPr lang="en-US" sz="4368" dirty="0"/>
              <a:t> Actuaries enjoy certainty in uncertain times. </a:t>
            </a:r>
            <a:r>
              <a:rPr lang="en-US" sz="4368" dirty="0" smtClean="0"/>
              <a:t>They’re</a:t>
            </a:r>
            <a:r>
              <a:rPr lang="en-US" sz="4368" dirty="0"/>
              <a:t> always in demand as the world confronts risk</a:t>
            </a:r>
            <a:r>
              <a:rPr lang="en-US" sz="4368" dirty="0" smtClean="0"/>
              <a:t>.</a:t>
            </a:r>
          </a:p>
          <a:p>
            <a:pPr marL="571500" indent="-571500" algn="just" defTabSz="2218888">
              <a:buFont typeface="Arial" panose="020B0604020202020204" pitchFamily="34" charset="0"/>
              <a:buChar char="•"/>
              <a:defRPr sz="4368" spc="-87">
                <a:solidFill>
                  <a:srgbClr val="FFFFFF"/>
                </a:solidFill>
              </a:defRPr>
            </a:pPr>
            <a:endParaRPr lang="en-US" sz="4368" dirty="0"/>
          </a:p>
          <a:p>
            <a:pPr marL="571500" indent="-571500" algn="just" defTabSz="2218888">
              <a:buFont typeface="Arial" panose="020B0604020202020204" pitchFamily="34" charset="0"/>
              <a:buChar char="•"/>
              <a:defRPr sz="4368" spc="-87">
                <a:solidFill>
                  <a:srgbClr val="FFFFFF"/>
                </a:solidFill>
              </a:defRPr>
            </a:pPr>
            <a:r>
              <a:rPr lang="en-US" sz="4368" b="1" dirty="0">
                <a:solidFill>
                  <a:schemeClr val="accent3">
                    <a:lumMod val="75000"/>
                  </a:schemeClr>
                </a:solidFill>
              </a:rPr>
              <a:t>Impressive impact.</a:t>
            </a:r>
            <a:r>
              <a:rPr lang="en-US" sz="4368" dirty="0"/>
              <a:t> Actuaries participate in high-level business decision-making and solve real problems in every industry</a:t>
            </a:r>
            <a:r>
              <a:rPr lang="en-US" sz="4368" dirty="0" smtClean="0"/>
              <a:t>.</a:t>
            </a:r>
            <a:endParaRPr lang="en-US" dirty="0"/>
          </a:p>
          <a:p>
            <a:pPr marL="554736" indent="-554736" algn="l" defTabSz="2218888">
              <a:buSzPct val="123000"/>
              <a:defRPr sz="4368" spc="-87">
                <a:solidFill>
                  <a:srgbClr val="FFFFFF"/>
                </a:solidFill>
              </a:defRPr>
            </a:pPr>
            <a:endParaRPr kumimoji="0" lang="en-CI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3_DynamicLight">
  <a:themeElements>
    <a:clrScheme name="33_DynamicLight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336</Words>
  <Application>Microsoft Office PowerPoint</Application>
  <PresentationFormat>Personnalisé</PresentationFormat>
  <Paragraphs>61</Paragraphs>
  <Slides>13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1" baseType="lpstr">
      <vt:lpstr>Arial</vt:lpstr>
      <vt:lpstr>Calibri</vt:lpstr>
      <vt:lpstr>Helvetica Neue</vt:lpstr>
      <vt:lpstr>Helvetica Neue Medium</vt:lpstr>
      <vt:lpstr>Times New Roman</vt:lpstr>
      <vt:lpstr>Verdana</vt:lpstr>
      <vt:lpstr>Yu Mincho</vt:lpstr>
      <vt:lpstr>33_DynamicLight</vt:lpstr>
      <vt:lpstr>Présentation PowerPoint</vt:lpstr>
      <vt:lpstr>Presentation Plan</vt:lpstr>
      <vt:lpstr>INTRODUCTION</vt:lpstr>
      <vt:lpstr>I- WHAT IS ACTUARIAL SCIENCE ?</vt:lpstr>
      <vt:lpstr>Présentation PowerPoint</vt:lpstr>
      <vt:lpstr>II-QUALIFICATION REQUIRED TO BE AN ACTUARY </vt:lpstr>
      <vt:lpstr>Présentation PowerPoint</vt:lpstr>
      <vt:lpstr>III- WHAT ARE THE ADVANTAGES OF BEING AN ACTUARY?  </vt:lpstr>
      <vt:lpstr>Présentation PowerPoint</vt:lpstr>
      <vt:lpstr>IV- ROLE OF ACTUARIES IN INSURANCE SECTOR</vt:lpstr>
      <vt:lpstr>Présentation PowerPoint</vt:lpstr>
      <vt:lpstr>CONCLUSION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PRESENTATION :</dc:title>
  <dc:creator>KRA GERARD</dc:creator>
  <cp:lastModifiedBy>Kouamé Gérard Kra</cp:lastModifiedBy>
  <cp:revision>31</cp:revision>
  <dcterms:modified xsi:type="dcterms:W3CDTF">2024-03-18T08:35:41Z</dcterms:modified>
</cp:coreProperties>
</file>